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1"/>
  </p:sldMasterIdLst>
  <p:sldIdLst>
    <p:sldId id="259" r:id="rId2"/>
    <p:sldId id="350" r:id="rId3"/>
    <p:sldId id="348" r:id="rId4"/>
    <p:sldId id="352" r:id="rId5"/>
    <p:sldId id="353" r:id="rId6"/>
    <p:sldId id="354" r:id="rId7"/>
    <p:sldId id="355" r:id="rId8"/>
    <p:sldId id="356" r:id="rId9"/>
    <p:sldId id="357" r:id="rId10"/>
    <p:sldId id="358" r:id="rId11"/>
    <p:sldId id="360" r:id="rId12"/>
    <p:sldId id="359" r:id="rId13"/>
    <p:sldId id="362" r:id="rId14"/>
    <p:sldId id="361" r:id="rId15"/>
    <p:sldId id="363" r:id="rId16"/>
    <p:sldId id="36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54C2D"/>
    <a:srgbClr val="DDA147"/>
    <a:srgbClr val="B66952"/>
    <a:srgbClr val="B56D45"/>
    <a:srgbClr val="DF98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4660"/>
  </p:normalViewPr>
  <p:slideViewPr>
    <p:cSldViewPr snapToGrid="0">
      <p:cViewPr varScale="1">
        <p:scale>
          <a:sx n="83" d="100"/>
          <a:sy n="83" d="100"/>
        </p:scale>
        <p:origin x="39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g>
</file>

<file path=ppt/media/image11.png>
</file>

<file path=ppt/media/image12.png>
</file>

<file path=ppt/media/image13.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8525254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14665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1205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805943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88362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87406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6230268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12/26/2022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941586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12/26/2022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345277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858651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26486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751756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08887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648886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5916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596479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12/26/2022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26378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12/26/2022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069802776"/>
      </p:ext>
    </p:extLst>
  </p:cSld>
  <p:clrMap bg1="dk1" tx1="lt1" bg2="dk2" tx2="lt2" accent1="accent1" accent2="accent2" accent3="accent3" accent4="accent4" accent5="accent5" accent6="accent6" hlink="hlink" folHlink="folHlink"/>
  <p:sldLayoutIdLst>
    <p:sldLayoutId id="2147483713" r:id="rId1"/>
    <p:sldLayoutId id="2147483715" r:id="rId2"/>
    <p:sldLayoutId id="2147483716" r:id="rId3"/>
    <p:sldLayoutId id="2147483714" r:id="rId4"/>
    <p:sldLayoutId id="2147483710" r:id="rId5"/>
    <p:sldLayoutId id="2147483694" r:id="rId6"/>
    <p:sldLayoutId id="2147483695" r:id="rId7"/>
    <p:sldLayoutId id="2147483696" r:id="rId8"/>
    <p:sldLayoutId id="2147483697" r:id="rId9"/>
    <p:sldLayoutId id="2147483699" r:id="rId10"/>
    <p:sldLayoutId id="2147483693" r:id="rId11"/>
    <p:sldLayoutId id="2147483700" r:id="rId12"/>
    <p:sldLayoutId id="2147483701" r:id="rId13"/>
    <p:sldLayoutId id="2147483703" r:id="rId14"/>
    <p:sldLayoutId id="2147483704" r:id="rId15"/>
    <p:sldLayoutId id="2147483702" r:id="rId16"/>
    <p:sldLayoutId id="2147483698" r:id="rId17"/>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descr="A picture containing cup, coffee, food, beverage&#10;&#10;Description automatically generated">
            <a:extLst>
              <a:ext uri="{FF2B5EF4-FFF2-40B4-BE49-F238E27FC236}">
                <a16:creationId xmlns:a16="http://schemas.microsoft.com/office/drawing/2014/main" id="{91BC5572-FC33-4C1C-8DEE-C2CF75A75641}"/>
              </a:ext>
            </a:extLst>
          </p:cNvPr>
          <p:cNvPicPr>
            <a:picLocks noChangeAspect="1"/>
          </p:cNvPicPr>
          <p:nvPr/>
        </p:nvPicPr>
        <p:blipFill rotWithShape="1">
          <a:blip r:embed="rId3">
            <a:alphaModFix amt="35000"/>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1370693" y="1087120"/>
            <a:ext cx="9440034" cy="2648381"/>
          </a:xfrm>
        </p:spPr>
        <p:txBody>
          <a:bodyPr>
            <a:normAutofit/>
          </a:bodyPr>
          <a:lstStyle/>
          <a:p>
            <a:r>
              <a:rPr lang="en-US" sz="7200" b="1" dirty="0"/>
              <a:t>Computational Biology</a:t>
            </a:r>
          </a:p>
        </p:txBody>
      </p:sp>
      <p:sp>
        <p:nvSpPr>
          <p:cNvPr id="6" name="Subtitle 5">
            <a:extLst>
              <a:ext uri="{FF2B5EF4-FFF2-40B4-BE49-F238E27FC236}">
                <a16:creationId xmlns:a16="http://schemas.microsoft.com/office/drawing/2014/main" id="{C2ACCBE5-FE98-4ED2-BBB3-9D69B57C4A54}"/>
              </a:ext>
            </a:extLst>
          </p:cNvPr>
          <p:cNvSpPr>
            <a:spLocks noGrp="1"/>
          </p:cNvSpPr>
          <p:nvPr>
            <p:ph type="subTitle" idx="1"/>
          </p:nvPr>
        </p:nvSpPr>
        <p:spPr>
          <a:xfrm>
            <a:off x="1370692" y="3773489"/>
            <a:ext cx="10007221" cy="1049867"/>
          </a:xfrm>
        </p:spPr>
        <p:txBody>
          <a:bodyPr>
            <a:normAutofit/>
          </a:bodyPr>
          <a:lstStyle/>
          <a:p>
            <a:r>
              <a:rPr lang="en-US" sz="3000" b="1" dirty="0"/>
              <a:t>Bovine serum albumin(target-decoy and spectrum alignment)</a:t>
            </a:r>
          </a:p>
        </p:txBody>
      </p:sp>
    </p:spTree>
    <p:extLst>
      <p:ext uri="{BB962C8B-B14F-4D97-AF65-F5344CB8AC3E}">
        <p14:creationId xmlns:p14="http://schemas.microsoft.com/office/powerpoint/2010/main" val="633738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F3F2D-2231-E5E1-4714-4BE5FFFD70C8}"/>
              </a:ext>
            </a:extLst>
          </p:cNvPr>
          <p:cNvSpPr>
            <a:spLocks noGrp="1"/>
          </p:cNvSpPr>
          <p:nvPr>
            <p:ph type="title"/>
          </p:nvPr>
        </p:nvSpPr>
        <p:spPr/>
        <p:txBody>
          <a:bodyPr/>
          <a:lstStyle/>
          <a:p>
            <a:r>
              <a:rPr lang="en-US" dirty="0"/>
              <a:t>Applications of mature BSA</a:t>
            </a:r>
          </a:p>
        </p:txBody>
      </p:sp>
      <p:sp>
        <p:nvSpPr>
          <p:cNvPr id="3" name="Content Placeholder 2">
            <a:extLst>
              <a:ext uri="{FF2B5EF4-FFF2-40B4-BE49-F238E27FC236}">
                <a16:creationId xmlns:a16="http://schemas.microsoft.com/office/drawing/2014/main" id="{9ACA0471-7014-B6E6-E7F4-E809B9A3FC73}"/>
              </a:ext>
            </a:extLst>
          </p:cNvPr>
          <p:cNvSpPr>
            <a:spLocks noGrp="1"/>
          </p:cNvSpPr>
          <p:nvPr>
            <p:ph idx="1"/>
          </p:nvPr>
        </p:nvSpPr>
        <p:spPr/>
        <p:txBody>
          <a:bodyPr>
            <a:normAutofit fontScale="55000" lnSpcReduction="20000"/>
          </a:bodyPr>
          <a:lstStyle/>
          <a:p>
            <a:r>
              <a:rPr lang="en-US" sz="4500" b="1" i="0" dirty="0">
                <a:solidFill>
                  <a:srgbClr val="BDC1C6"/>
                </a:solidFill>
                <a:effectLst/>
                <a:latin typeface="arial" panose="020B0604020202020204" pitchFamily="34" charset="0"/>
              </a:rPr>
              <a:t>Western Blot, IP, and IHC.</a:t>
            </a:r>
          </a:p>
          <a:p>
            <a:r>
              <a:rPr lang="en-US" sz="4500" b="1" i="0" dirty="0">
                <a:solidFill>
                  <a:srgbClr val="BDC1C6"/>
                </a:solidFill>
                <a:effectLst/>
                <a:latin typeface="arial" panose="020B0604020202020204" pitchFamily="34" charset="0"/>
              </a:rPr>
              <a:t>FACS and other detection methods.</a:t>
            </a:r>
          </a:p>
          <a:p>
            <a:r>
              <a:rPr lang="en-US" sz="4500" b="1" i="0" dirty="0">
                <a:solidFill>
                  <a:srgbClr val="BDC1C6"/>
                </a:solidFill>
                <a:effectLst/>
                <a:latin typeface="arial" panose="020B0604020202020204" pitchFamily="34" charset="0"/>
              </a:rPr>
              <a:t>in microbial cultures as a nutrient source.</a:t>
            </a:r>
          </a:p>
          <a:p>
            <a:r>
              <a:rPr lang="en-US" sz="4500" b="1" i="0" dirty="0">
                <a:solidFill>
                  <a:srgbClr val="BDC1C6"/>
                </a:solidFill>
                <a:effectLst/>
                <a:latin typeface="arial" panose="020B0604020202020204" pitchFamily="34" charset="0"/>
              </a:rPr>
              <a:t>for use with restriction enzymes and other proteins/conjugates for stabilization</a:t>
            </a:r>
          </a:p>
          <a:p>
            <a:r>
              <a:rPr lang="en-US" sz="4500" b="1" i="0" dirty="0">
                <a:solidFill>
                  <a:srgbClr val="BDC1C6"/>
                </a:solidFill>
                <a:effectLst/>
                <a:latin typeface="arial" panose="020B0604020202020204" pitchFamily="34" charset="0"/>
              </a:rPr>
              <a:t>as a carrier protein for conjugates.</a:t>
            </a:r>
          </a:p>
          <a:p>
            <a:r>
              <a:rPr lang="en-US" sz="4500" b="1" i="0" dirty="0">
                <a:solidFill>
                  <a:srgbClr val="BDC1C6"/>
                </a:solidFill>
                <a:effectLst/>
                <a:latin typeface="arial" panose="020B0604020202020204" pitchFamily="34" charset="0"/>
              </a:rPr>
              <a:t>to prevent adhesion of enzymes to vessels and pipette tips.</a:t>
            </a:r>
            <a:br>
              <a:rPr lang="en-US" dirty="0"/>
            </a:br>
            <a:br>
              <a:rPr lang="en-US" dirty="0"/>
            </a:br>
            <a:endParaRPr lang="en-US" dirty="0"/>
          </a:p>
        </p:txBody>
      </p:sp>
    </p:spTree>
    <p:extLst>
      <p:ext uri="{BB962C8B-B14F-4D97-AF65-F5344CB8AC3E}">
        <p14:creationId xmlns:p14="http://schemas.microsoft.com/office/powerpoint/2010/main" val="36472440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23599-3812-EC1C-EA97-DEB3554855BF}"/>
              </a:ext>
            </a:extLst>
          </p:cNvPr>
          <p:cNvSpPr>
            <a:spLocks noGrp="1"/>
          </p:cNvSpPr>
          <p:nvPr>
            <p:ph type="title"/>
          </p:nvPr>
        </p:nvSpPr>
        <p:spPr/>
        <p:txBody>
          <a:bodyPr/>
          <a:lstStyle/>
          <a:p>
            <a:r>
              <a:rPr lang="en-US" dirty="0"/>
              <a:t>what is target-decoy method </a:t>
            </a:r>
          </a:p>
        </p:txBody>
      </p:sp>
      <p:pic>
        <p:nvPicPr>
          <p:cNvPr id="3" name="Picture 2">
            <a:extLst>
              <a:ext uri="{FF2B5EF4-FFF2-40B4-BE49-F238E27FC236}">
                <a16:creationId xmlns:a16="http://schemas.microsoft.com/office/drawing/2014/main" id="{06C40848-9B01-F71D-B4F0-1C8DAF700D1B}"/>
              </a:ext>
            </a:extLst>
          </p:cNvPr>
          <p:cNvPicPr>
            <a:picLocks noChangeAspect="1"/>
          </p:cNvPicPr>
          <p:nvPr/>
        </p:nvPicPr>
        <p:blipFill>
          <a:blip r:embed="rId2"/>
          <a:stretch>
            <a:fillRect/>
          </a:stretch>
        </p:blipFill>
        <p:spPr>
          <a:xfrm>
            <a:off x="1694888" y="2037145"/>
            <a:ext cx="8791575" cy="4211256"/>
          </a:xfrm>
          <a:prstGeom prst="rect">
            <a:avLst/>
          </a:prstGeom>
        </p:spPr>
      </p:pic>
    </p:spTree>
    <p:extLst>
      <p:ext uri="{BB962C8B-B14F-4D97-AF65-F5344CB8AC3E}">
        <p14:creationId xmlns:p14="http://schemas.microsoft.com/office/powerpoint/2010/main" val="1786623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574BE-D3FA-26D6-9A4B-18375CE6A505}"/>
              </a:ext>
            </a:extLst>
          </p:cNvPr>
          <p:cNvSpPr>
            <a:spLocks noGrp="1"/>
          </p:cNvSpPr>
          <p:nvPr>
            <p:ph type="title"/>
          </p:nvPr>
        </p:nvSpPr>
        <p:spPr/>
        <p:txBody>
          <a:bodyPr/>
          <a:lstStyle/>
          <a:p>
            <a:r>
              <a:rPr lang="en-US" dirty="0"/>
              <a:t>what is target decoy method </a:t>
            </a:r>
          </a:p>
        </p:txBody>
      </p:sp>
      <p:sp>
        <p:nvSpPr>
          <p:cNvPr id="3" name="Content Placeholder 2">
            <a:extLst>
              <a:ext uri="{FF2B5EF4-FFF2-40B4-BE49-F238E27FC236}">
                <a16:creationId xmlns:a16="http://schemas.microsoft.com/office/drawing/2014/main" id="{087BF9C0-F2B6-C3C0-B46E-725AEB3B324A}"/>
              </a:ext>
            </a:extLst>
          </p:cNvPr>
          <p:cNvSpPr>
            <a:spLocks noGrp="1"/>
          </p:cNvSpPr>
          <p:nvPr>
            <p:ph idx="1"/>
          </p:nvPr>
        </p:nvSpPr>
        <p:spPr>
          <a:xfrm>
            <a:off x="913795" y="2076450"/>
            <a:ext cx="10353762" cy="4171950"/>
          </a:xfrm>
        </p:spPr>
        <p:txBody>
          <a:bodyPr>
            <a:normAutofit fontScale="92500"/>
          </a:bodyPr>
          <a:lstStyle/>
          <a:p>
            <a:endParaRPr lang="en-US" dirty="0"/>
          </a:p>
          <a:p>
            <a:r>
              <a:rPr lang="en-US" sz="2700" b="1" dirty="0"/>
              <a:t>The TDA method matches the spectra to a database of real (targets) and nonsense peptides (decoys). A popular approach to generate these decoys is to reverse the target database. Hence, all the PSMs that match to a decoy are known to be bad hits and the distribution of their scores are used to estimate the distribution of the bad scoring target PSMs(peptide to spectrum match). A crucial assumption of the TDA is that the decoy PSM hits have similar properties as bad target hits so that the decoy PSM scores are a good simulation of the target PSM scores</a:t>
            </a:r>
          </a:p>
        </p:txBody>
      </p:sp>
    </p:spTree>
    <p:extLst>
      <p:ext uri="{BB962C8B-B14F-4D97-AF65-F5344CB8AC3E}">
        <p14:creationId xmlns:p14="http://schemas.microsoft.com/office/powerpoint/2010/main" val="1132768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B9A67-5DF4-BC80-4A47-09B285A54A4C}"/>
              </a:ext>
            </a:extLst>
          </p:cNvPr>
          <p:cNvSpPr>
            <a:spLocks noGrp="1"/>
          </p:cNvSpPr>
          <p:nvPr>
            <p:ph type="title"/>
          </p:nvPr>
        </p:nvSpPr>
        <p:spPr/>
        <p:txBody>
          <a:bodyPr>
            <a:normAutofit/>
          </a:bodyPr>
          <a:lstStyle/>
          <a:p>
            <a:r>
              <a:rPr lang="en-US" dirty="0"/>
              <a:t>why spectrum alignment</a:t>
            </a:r>
          </a:p>
        </p:txBody>
      </p:sp>
      <p:pic>
        <p:nvPicPr>
          <p:cNvPr id="10" name="Picture 9" descr="Chart, bar chart&#10;&#10;Description automatically generated">
            <a:extLst>
              <a:ext uri="{FF2B5EF4-FFF2-40B4-BE49-F238E27FC236}">
                <a16:creationId xmlns:a16="http://schemas.microsoft.com/office/drawing/2014/main" id="{DD248EF1-8748-D097-FE26-B5CF114F8E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0209" y="1866900"/>
            <a:ext cx="7019925" cy="4667250"/>
          </a:xfrm>
          <a:prstGeom prst="rect">
            <a:avLst/>
          </a:prstGeom>
        </p:spPr>
      </p:pic>
    </p:spTree>
    <p:extLst>
      <p:ext uri="{BB962C8B-B14F-4D97-AF65-F5344CB8AC3E}">
        <p14:creationId xmlns:p14="http://schemas.microsoft.com/office/powerpoint/2010/main" val="5427693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029CA-1447-AF1E-FE26-5188466DE3ED}"/>
              </a:ext>
            </a:extLst>
          </p:cNvPr>
          <p:cNvSpPr>
            <a:spLocks noGrp="1"/>
          </p:cNvSpPr>
          <p:nvPr>
            <p:ph type="title"/>
          </p:nvPr>
        </p:nvSpPr>
        <p:spPr/>
        <p:txBody>
          <a:bodyPr/>
          <a:lstStyle/>
          <a:p>
            <a:r>
              <a:rPr lang="en-US" dirty="0"/>
              <a:t>why spectrum alignment</a:t>
            </a:r>
          </a:p>
        </p:txBody>
      </p:sp>
      <p:sp>
        <p:nvSpPr>
          <p:cNvPr id="3" name="Content Placeholder 2">
            <a:extLst>
              <a:ext uri="{FF2B5EF4-FFF2-40B4-BE49-F238E27FC236}">
                <a16:creationId xmlns:a16="http://schemas.microsoft.com/office/drawing/2014/main" id="{0D40F3BA-26C9-4CE2-F1E5-F2AEB4F0E935}"/>
              </a:ext>
            </a:extLst>
          </p:cNvPr>
          <p:cNvSpPr>
            <a:spLocks noGrp="1"/>
          </p:cNvSpPr>
          <p:nvPr>
            <p:ph idx="1"/>
          </p:nvPr>
        </p:nvSpPr>
        <p:spPr/>
        <p:txBody>
          <a:bodyPr/>
          <a:lstStyle/>
          <a:p>
            <a:endParaRPr lang="en-US" dirty="0"/>
          </a:p>
          <a:p>
            <a:r>
              <a:rPr lang="en-US" sz="2700" b="1" dirty="0"/>
              <a:t>to alignment (or matching) of any two mass spectra to get a list of matching peak indices between a query and target spectrum. In particular, we examine the alignment of a reference mass spectrum  in  database, with a measured sample mass spectrum</a:t>
            </a:r>
          </a:p>
        </p:txBody>
      </p:sp>
    </p:spTree>
    <p:extLst>
      <p:ext uri="{BB962C8B-B14F-4D97-AF65-F5344CB8AC3E}">
        <p14:creationId xmlns:p14="http://schemas.microsoft.com/office/powerpoint/2010/main" val="16211429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E81150-2E49-9BA6-FE33-5F86BADEACDC}"/>
              </a:ext>
            </a:extLst>
          </p:cNvPr>
          <p:cNvSpPr>
            <a:spLocks noGrp="1"/>
          </p:cNvSpPr>
          <p:nvPr>
            <p:ph type="title"/>
          </p:nvPr>
        </p:nvSpPr>
        <p:spPr/>
        <p:txBody>
          <a:bodyPr/>
          <a:lstStyle/>
          <a:p>
            <a:r>
              <a:rPr lang="en-US" dirty="0"/>
              <a:t>Why we use target-decoy</a:t>
            </a:r>
          </a:p>
        </p:txBody>
      </p:sp>
      <p:sp>
        <p:nvSpPr>
          <p:cNvPr id="3" name="Content Placeholder 2">
            <a:extLst>
              <a:ext uri="{FF2B5EF4-FFF2-40B4-BE49-F238E27FC236}">
                <a16:creationId xmlns:a16="http://schemas.microsoft.com/office/drawing/2014/main" id="{AF9E0A31-B8FE-43E9-220B-20FB90D50824}"/>
              </a:ext>
            </a:extLst>
          </p:cNvPr>
          <p:cNvSpPr>
            <a:spLocks noGrp="1"/>
          </p:cNvSpPr>
          <p:nvPr>
            <p:ph idx="1"/>
          </p:nvPr>
        </p:nvSpPr>
        <p:spPr>
          <a:xfrm>
            <a:off x="913795" y="2076450"/>
            <a:ext cx="10353762" cy="4521120"/>
          </a:xfrm>
        </p:spPr>
        <p:txBody>
          <a:bodyPr>
            <a:normAutofit lnSpcReduction="10000"/>
          </a:bodyPr>
          <a:lstStyle/>
          <a:p>
            <a:r>
              <a:rPr lang="en-US" b="1" dirty="0"/>
              <a:t>A first step in the data analysis of MS based proteomics data is to identify peptides and proteins. With this respect the huge number of experimental mass spectra typically have to be assigned to theoretical peptides derived from a sequence database. Search engines are used for this purpose. These tools compare each of the observed spectra to all candidate theoretical spectra derived from the sequence data base and calculate a score for each comparison. The observed spectrum is then assigned to the theoretical peptide with the best score, which is also referred to as PSMs. It is of course crucial for the downstream analysis to evaluate the quality of these matches. Therefore, False Discovery Rate (FDR) control is used to return a reliable list PSMs. The FDR, however, requires a good characterization of the score distribution of PSMs that are matched to the wrong peptide (bad target hits). In proteomics, the target decoy approach (TDA) is typically used for this purpose.</a:t>
            </a:r>
          </a:p>
        </p:txBody>
      </p:sp>
    </p:spTree>
    <p:extLst>
      <p:ext uri="{BB962C8B-B14F-4D97-AF65-F5344CB8AC3E}">
        <p14:creationId xmlns:p14="http://schemas.microsoft.com/office/powerpoint/2010/main" val="23592689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text, nature, shore&#10;&#10;Description automatically generated">
            <a:extLst>
              <a:ext uri="{FF2B5EF4-FFF2-40B4-BE49-F238E27FC236}">
                <a16:creationId xmlns:a16="http://schemas.microsoft.com/office/drawing/2014/main" id="{24190CD5-9C09-73CC-7057-7D3764FE57DF}"/>
              </a:ext>
            </a:extLst>
          </p:cNvPr>
          <p:cNvPicPr>
            <a:picLocks noChangeAspect="1"/>
          </p:cNvPicPr>
          <p:nvPr/>
        </p:nvPicPr>
        <p:blipFill rotWithShape="1">
          <a:blip r:embed="rId2">
            <a:extLst>
              <a:ext uri="{28A0092B-C50C-407E-A947-70E740481C1C}">
                <a14:useLocalDpi xmlns:a14="http://schemas.microsoft.com/office/drawing/2010/main" val="0"/>
              </a:ext>
            </a:extLst>
          </a:blip>
          <a:srcRect l="7675" r="8326" b="1"/>
          <a:stretch/>
        </p:blipFill>
        <p:spPr>
          <a:xfrm>
            <a:off x="20" y="10"/>
            <a:ext cx="12191980" cy="6857990"/>
          </a:xfrm>
          <a:prstGeom prst="rect">
            <a:avLst/>
          </a:prstGeom>
          <a:noFill/>
        </p:spPr>
      </p:pic>
    </p:spTree>
    <p:extLst>
      <p:ext uri="{BB962C8B-B14F-4D97-AF65-F5344CB8AC3E}">
        <p14:creationId xmlns:p14="http://schemas.microsoft.com/office/powerpoint/2010/main" val="4262667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3EC17-D8F9-8EA1-2B1A-0C4EAA439019}"/>
              </a:ext>
            </a:extLst>
          </p:cNvPr>
          <p:cNvSpPr>
            <a:spLocks noGrp="1"/>
          </p:cNvSpPr>
          <p:nvPr>
            <p:ph type="title"/>
          </p:nvPr>
        </p:nvSpPr>
        <p:spPr/>
        <p:txBody>
          <a:bodyPr/>
          <a:lstStyle/>
          <a:p>
            <a:r>
              <a:rPr lang="en-US" b="1" dirty="0"/>
              <a:t>Team name</a:t>
            </a:r>
          </a:p>
        </p:txBody>
      </p:sp>
      <p:sp>
        <p:nvSpPr>
          <p:cNvPr id="3" name="Content Placeholder 2">
            <a:extLst>
              <a:ext uri="{FF2B5EF4-FFF2-40B4-BE49-F238E27FC236}">
                <a16:creationId xmlns:a16="http://schemas.microsoft.com/office/drawing/2014/main" id="{2739E8AA-B0C2-F425-E727-A64CF274E6FF}"/>
              </a:ext>
            </a:extLst>
          </p:cNvPr>
          <p:cNvSpPr>
            <a:spLocks noGrp="1"/>
          </p:cNvSpPr>
          <p:nvPr>
            <p:ph idx="1"/>
          </p:nvPr>
        </p:nvSpPr>
        <p:spPr/>
        <p:txBody>
          <a:bodyPr>
            <a:normAutofit lnSpcReduction="10000"/>
          </a:bodyPr>
          <a:lstStyle/>
          <a:p>
            <a:r>
              <a:rPr lang="ar-EG" sz="2500" b="1" dirty="0"/>
              <a:t>محمد فتحي سيد</a:t>
            </a:r>
            <a:r>
              <a:rPr lang="en-US" sz="2500" b="1" dirty="0"/>
              <a:t> section(4) group(3)</a:t>
            </a:r>
            <a:endParaRPr lang="ar-EG" sz="2500" b="1" dirty="0"/>
          </a:p>
          <a:p>
            <a:r>
              <a:rPr lang="ar-EG" sz="2500" b="1" dirty="0"/>
              <a:t>عطا احمد عطا </a:t>
            </a:r>
            <a:r>
              <a:rPr lang="en-US" sz="2500" b="1" dirty="0"/>
              <a:t> section(1) group(3)</a:t>
            </a:r>
            <a:endParaRPr lang="ar-EG" sz="2500" b="1" dirty="0"/>
          </a:p>
          <a:p>
            <a:r>
              <a:rPr lang="ar-EG" sz="2500" b="1" dirty="0"/>
              <a:t>علاء احمد جمال</a:t>
            </a:r>
            <a:r>
              <a:rPr lang="en-US" sz="2500" b="1" dirty="0"/>
              <a:t> section(1) group(3)</a:t>
            </a:r>
            <a:endParaRPr lang="ar-EG" sz="2500" b="1" dirty="0"/>
          </a:p>
          <a:p>
            <a:r>
              <a:rPr lang="ar-EG" sz="2500" b="1" dirty="0"/>
              <a:t>محمد مدحت محمد </a:t>
            </a:r>
            <a:r>
              <a:rPr lang="en-US" sz="2500" b="1" dirty="0"/>
              <a:t> section(4) group(3)</a:t>
            </a:r>
            <a:endParaRPr lang="ar-EG" sz="2500" b="1" dirty="0"/>
          </a:p>
          <a:p>
            <a:r>
              <a:rPr lang="ar-EG" sz="2500" b="1" dirty="0"/>
              <a:t>محمود عبد الغني مصطفي</a:t>
            </a:r>
            <a:r>
              <a:rPr lang="en-US" sz="2500" b="1" dirty="0"/>
              <a:t> section( ) group( )</a:t>
            </a:r>
            <a:endParaRPr lang="ar-EG" sz="2500" b="1" dirty="0"/>
          </a:p>
          <a:p>
            <a:r>
              <a:rPr lang="ar-EG" sz="2500" b="1" dirty="0"/>
              <a:t>محمود مدحت محمد </a:t>
            </a:r>
            <a:r>
              <a:rPr lang="en-US" sz="2500" b="1" dirty="0"/>
              <a:t> section( ) group( )</a:t>
            </a:r>
          </a:p>
          <a:p>
            <a:r>
              <a:rPr lang="ar-EG" sz="2500" b="1" dirty="0"/>
              <a:t>عمار عبد الناصر عبد الغني</a:t>
            </a:r>
            <a:r>
              <a:rPr lang="en-US" sz="2500" b="1" dirty="0"/>
              <a:t> section(1) group(3)</a:t>
            </a:r>
            <a:endParaRPr lang="ar-EG" sz="2500" b="1" dirty="0"/>
          </a:p>
        </p:txBody>
      </p:sp>
    </p:spTree>
    <p:extLst>
      <p:ext uri="{BB962C8B-B14F-4D97-AF65-F5344CB8AC3E}">
        <p14:creationId xmlns:p14="http://schemas.microsoft.com/office/powerpoint/2010/main" val="1323587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A105F74-D02C-406C-BE6F-3A4E43FA13EA}"/>
              </a:ext>
            </a:extLst>
          </p:cNvPr>
          <p:cNvSpPr txBox="1">
            <a:spLocks/>
          </p:cNvSpPr>
          <p:nvPr/>
        </p:nvSpPr>
        <p:spPr>
          <a:xfrm>
            <a:off x="1248144" y="153868"/>
            <a:ext cx="9440034" cy="1872896"/>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7200" b="1" dirty="0"/>
              <a:t>Sequence</a:t>
            </a:r>
          </a:p>
        </p:txBody>
      </p:sp>
      <p:pic>
        <p:nvPicPr>
          <p:cNvPr id="3" name="Picture 2" descr="Text&#10;&#10;Description automatically generated">
            <a:extLst>
              <a:ext uri="{FF2B5EF4-FFF2-40B4-BE49-F238E27FC236}">
                <a16:creationId xmlns:a16="http://schemas.microsoft.com/office/drawing/2014/main" id="{73D1C4E5-95AD-CAE4-73D8-708AA2F4BD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43605"/>
            <a:ext cx="12192000" cy="4514127"/>
          </a:xfrm>
          <a:prstGeom prst="rect">
            <a:avLst/>
          </a:prstGeom>
        </p:spPr>
      </p:pic>
    </p:spTree>
    <p:extLst>
      <p:ext uri="{BB962C8B-B14F-4D97-AF65-F5344CB8AC3E}">
        <p14:creationId xmlns:p14="http://schemas.microsoft.com/office/powerpoint/2010/main" val="29574759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F7BCE-50BD-448E-4664-A47E9D0AC5A5}"/>
              </a:ext>
            </a:extLst>
          </p:cNvPr>
          <p:cNvSpPr>
            <a:spLocks noGrp="1"/>
          </p:cNvSpPr>
          <p:nvPr>
            <p:ph type="title"/>
          </p:nvPr>
        </p:nvSpPr>
        <p:spPr/>
        <p:txBody>
          <a:bodyPr/>
          <a:lstStyle/>
          <a:p>
            <a:r>
              <a:rPr lang="en-US" dirty="0"/>
              <a:t>what is Bovine Serum Albumin(BSA)</a:t>
            </a:r>
          </a:p>
        </p:txBody>
      </p:sp>
      <p:pic>
        <p:nvPicPr>
          <p:cNvPr id="4" name="Picture 3">
            <a:extLst>
              <a:ext uri="{FF2B5EF4-FFF2-40B4-BE49-F238E27FC236}">
                <a16:creationId xmlns:a16="http://schemas.microsoft.com/office/drawing/2014/main" id="{7DDFB21E-8DFC-449C-9738-7077718575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0435" y="1759353"/>
            <a:ext cx="6780481" cy="4681958"/>
          </a:xfrm>
          <a:prstGeom prst="rect">
            <a:avLst/>
          </a:prstGeom>
        </p:spPr>
      </p:pic>
    </p:spTree>
    <p:extLst>
      <p:ext uri="{BB962C8B-B14F-4D97-AF65-F5344CB8AC3E}">
        <p14:creationId xmlns:p14="http://schemas.microsoft.com/office/powerpoint/2010/main" val="25960177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52D37-88EC-B961-83D3-1FF757911C12}"/>
              </a:ext>
            </a:extLst>
          </p:cNvPr>
          <p:cNvSpPr>
            <a:spLocks noGrp="1"/>
          </p:cNvSpPr>
          <p:nvPr>
            <p:ph type="title"/>
          </p:nvPr>
        </p:nvSpPr>
        <p:spPr/>
        <p:txBody>
          <a:bodyPr/>
          <a:lstStyle/>
          <a:p>
            <a:r>
              <a:rPr lang="en-US" dirty="0"/>
              <a:t>what is Bovine Serum Albumin(BSA)</a:t>
            </a:r>
          </a:p>
        </p:txBody>
      </p:sp>
      <p:sp>
        <p:nvSpPr>
          <p:cNvPr id="3" name="Content Placeholder 2">
            <a:extLst>
              <a:ext uri="{FF2B5EF4-FFF2-40B4-BE49-F238E27FC236}">
                <a16:creationId xmlns:a16="http://schemas.microsoft.com/office/drawing/2014/main" id="{7EDB43CA-007D-58F6-567A-F952109957EE}"/>
              </a:ext>
            </a:extLst>
          </p:cNvPr>
          <p:cNvSpPr>
            <a:spLocks noGrp="1"/>
          </p:cNvSpPr>
          <p:nvPr>
            <p:ph idx="1"/>
          </p:nvPr>
        </p:nvSpPr>
        <p:spPr/>
        <p:txBody>
          <a:bodyPr>
            <a:normAutofit/>
          </a:bodyPr>
          <a:lstStyle/>
          <a:p>
            <a:r>
              <a:rPr lang="en-US" sz="2700" b="1" dirty="0"/>
              <a:t>Bovine Serum Albumin (BSA), also known as "Fraction V", is a protein derived from bovine blood plasma and is a byproduct of the food industry. The nickname "Fraction V" is based on the plasma protein extraction method by Cohn, which makes use of the different solubility behavior of the plasma proteins. In this fractionation, BSA represents the fifth fraction and is based on cold ethanol precipitation.</a:t>
            </a:r>
          </a:p>
        </p:txBody>
      </p:sp>
    </p:spTree>
    <p:extLst>
      <p:ext uri="{BB962C8B-B14F-4D97-AF65-F5344CB8AC3E}">
        <p14:creationId xmlns:p14="http://schemas.microsoft.com/office/powerpoint/2010/main" val="23601768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AC0663-8FA6-54D3-996E-6770D219511A}"/>
              </a:ext>
            </a:extLst>
          </p:cNvPr>
          <p:cNvSpPr>
            <a:spLocks noGrp="1"/>
          </p:cNvSpPr>
          <p:nvPr>
            <p:ph type="title"/>
          </p:nvPr>
        </p:nvSpPr>
        <p:spPr>
          <a:xfrm>
            <a:off x="913795" y="0"/>
            <a:ext cx="10353762" cy="960699"/>
          </a:xfrm>
        </p:spPr>
        <p:txBody>
          <a:bodyPr/>
          <a:lstStyle/>
          <a:p>
            <a:r>
              <a:rPr lang="en-US" dirty="0"/>
              <a:t>How I can get mature BSA protein</a:t>
            </a:r>
          </a:p>
        </p:txBody>
      </p:sp>
      <p:pic>
        <p:nvPicPr>
          <p:cNvPr id="4" name="Picture 3" descr="A picture containing diagram&#10;&#10;Description automatically generated">
            <a:extLst>
              <a:ext uri="{FF2B5EF4-FFF2-40B4-BE49-F238E27FC236}">
                <a16:creationId xmlns:a16="http://schemas.microsoft.com/office/drawing/2014/main" id="{EBD13EA5-A548-1F95-3BB3-92F5D03719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94816" y="787078"/>
            <a:ext cx="6915401" cy="6070922"/>
          </a:xfrm>
          <a:prstGeom prst="rect">
            <a:avLst/>
          </a:prstGeom>
        </p:spPr>
      </p:pic>
    </p:spTree>
    <p:extLst>
      <p:ext uri="{BB962C8B-B14F-4D97-AF65-F5344CB8AC3E}">
        <p14:creationId xmlns:p14="http://schemas.microsoft.com/office/powerpoint/2010/main" val="1457647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2D486-005C-D4CA-D000-45EE056ED1C1}"/>
              </a:ext>
            </a:extLst>
          </p:cNvPr>
          <p:cNvSpPr>
            <a:spLocks noGrp="1"/>
          </p:cNvSpPr>
          <p:nvPr>
            <p:ph type="title"/>
          </p:nvPr>
        </p:nvSpPr>
        <p:spPr/>
        <p:txBody>
          <a:bodyPr/>
          <a:lstStyle/>
          <a:p>
            <a:r>
              <a:rPr lang="en-US" dirty="0"/>
              <a:t>How I can get mature BSA protein</a:t>
            </a:r>
          </a:p>
        </p:txBody>
      </p:sp>
      <p:sp>
        <p:nvSpPr>
          <p:cNvPr id="3" name="Content Placeholder 2">
            <a:extLst>
              <a:ext uri="{FF2B5EF4-FFF2-40B4-BE49-F238E27FC236}">
                <a16:creationId xmlns:a16="http://schemas.microsoft.com/office/drawing/2014/main" id="{04441DBD-B04C-D2D2-766A-5ADCF67FE6C2}"/>
              </a:ext>
            </a:extLst>
          </p:cNvPr>
          <p:cNvSpPr>
            <a:spLocks noGrp="1"/>
          </p:cNvSpPr>
          <p:nvPr>
            <p:ph idx="1"/>
          </p:nvPr>
        </p:nvSpPr>
        <p:spPr/>
        <p:txBody>
          <a:bodyPr>
            <a:noAutofit/>
          </a:bodyPr>
          <a:lstStyle/>
          <a:p>
            <a:r>
              <a:rPr lang="en-US" sz="2700" b="1" dirty="0"/>
              <a:t>In order to yield the mature BSA protein, the full-length precursor protein (607 amino acids in length) is modified in two steps: First, a signal peptide (18 AAs) is cut off upon secretion. During the second step – that yields the mature BSA protein – an additional 6 amino acids are removed. The final BSA product then contains 583 amino acids.</a:t>
            </a:r>
          </a:p>
        </p:txBody>
      </p:sp>
    </p:spTree>
    <p:extLst>
      <p:ext uri="{BB962C8B-B14F-4D97-AF65-F5344CB8AC3E}">
        <p14:creationId xmlns:p14="http://schemas.microsoft.com/office/powerpoint/2010/main" val="10317689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F6956-8803-8861-45E2-35D56357BDD6}"/>
              </a:ext>
            </a:extLst>
          </p:cNvPr>
          <p:cNvSpPr>
            <a:spLocks noGrp="1"/>
          </p:cNvSpPr>
          <p:nvPr>
            <p:ph type="title"/>
          </p:nvPr>
        </p:nvSpPr>
        <p:spPr/>
        <p:txBody>
          <a:bodyPr/>
          <a:lstStyle/>
          <a:p>
            <a:r>
              <a:rPr lang="en-US" dirty="0"/>
              <a:t>Applications of mature BSA</a:t>
            </a:r>
          </a:p>
        </p:txBody>
      </p:sp>
      <p:pic>
        <p:nvPicPr>
          <p:cNvPr id="4" name="Picture 3" descr="A picture containing diagram&#10;&#10;Description automatically generated">
            <a:extLst>
              <a:ext uri="{FF2B5EF4-FFF2-40B4-BE49-F238E27FC236}">
                <a16:creationId xmlns:a16="http://schemas.microsoft.com/office/drawing/2014/main" id="{EDDA9A83-69A9-877B-469A-C8EC064375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23281" y="2093088"/>
            <a:ext cx="6967959" cy="4155312"/>
          </a:xfrm>
          <a:prstGeom prst="rect">
            <a:avLst/>
          </a:prstGeom>
        </p:spPr>
      </p:pic>
    </p:spTree>
    <p:extLst>
      <p:ext uri="{BB962C8B-B14F-4D97-AF65-F5344CB8AC3E}">
        <p14:creationId xmlns:p14="http://schemas.microsoft.com/office/powerpoint/2010/main" val="1574863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4FE07-23A3-AE34-12F4-581FDD726067}"/>
              </a:ext>
            </a:extLst>
          </p:cNvPr>
          <p:cNvSpPr>
            <a:spLocks noGrp="1"/>
          </p:cNvSpPr>
          <p:nvPr>
            <p:ph type="title"/>
          </p:nvPr>
        </p:nvSpPr>
        <p:spPr/>
        <p:txBody>
          <a:bodyPr/>
          <a:lstStyle/>
          <a:p>
            <a:r>
              <a:rPr lang="en-US" dirty="0"/>
              <a:t>Applications of mature BSA</a:t>
            </a:r>
          </a:p>
        </p:txBody>
      </p:sp>
      <p:sp>
        <p:nvSpPr>
          <p:cNvPr id="3" name="Content Placeholder 2">
            <a:extLst>
              <a:ext uri="{FF2B5EF4-FFF2-40B4-BE49-F238E27FC236}">
                <a16:creationId xmlns:a16="http://schemas.microsoft.com/office/drawing/2014/main" id="{1C445B84-52D1-907B-DD61-F7978DD5AF40}"/>
              </a:ext>
            </a:extLst>
          </p:cNvPr>
          <p:cNvSpPr>
            <a:spLocks noGrp="1"/>
          </p:cNvSpPr>
          <p:nvPr>
            <p:ph idx="1"/>
          </p:nvPr>
        </p:nvSpPr>
        <p:spPr/>
        <p:txBody>
          <a:bodyPr>
            <a:normAutofit fontScale="25000" lnSpcReduction="20000"/>
          </a:bodyPr>
          <a:lstStyle/>
          <a:p>
            <a:endParaRPr lang="en-US" dirty="0"/>
          </a:p>
          <a:p>
            <a:r>
              <a:rPr lang="en-US" sz="10800" b="1" dirty="0"/>
              <a:t>BSA is used as a blocker in immunohistochemistry to bind to non-specific binding sites. When BSA binds to these, it increases the chance that your antibodies will bind only to the antigens of interest. In the same manner, it also decreases the background noise. These two mechanisms are important, as you want to increase your signal-to-noise ratio for best results.</a:t>
            </a:r>
          </a:p>
          <a:p>
            <a:r>
              <a:rPr lang="en-US" sz="10800" b="1" dirty="0"/>
              <a:t>Further, BSA is also used for quantification of other enzymes. Here, the known amount of BSA protein is compared to an unknown amount of your protein of interest</a:t>
            </a:r>
          </a:p>
        </p:txBody>
      </p:sp>
    </p:spTree>
    <p:extLst>
      <p:ext uri="{BB962C8B-B14F-4D97-AF65-F5344CB8AC3E}">
        <p14:creationId xmlns:p14="http://schemas.microsoft.com/office/powerpoint/2010/main" val="5452417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offee">
      <a:dk1>
        <a:sysClr val="windowText" lastClr="000000"/>
      </a:dk1>
      <a:lt1>
        <a:sysClr val="window" lastClr="FFFFFF"/>
      </a:lt1>
      <a:dk2>
        <a:srgbClr val="4E3B30"/>
      </a:dk2>
      <a:lt2>
        <a:srgbClr val="F4EEDC"/>
      </a:lt2>
      <a:accent1>
        <a:srgbClr val="CC830E"/>
      </a:accent1>
      <a:accent2>
        <a:srgbClr val="B54C2D"/>
      </a:accent2>
      <a:accent3>
        <a:srgbClr val="99570C"/>
      </a:accent3>
      <a:accent4>
        <a:srgbClr val="C17529"/>
      </a:accent4>
      <a:accent5>
        <a:srgbClr val="A19574"/>
      </a:accent5>
      <a:accent6>
        <a:srgbClr val="A49518"/>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THREE.pptx" id="{E781C72B-3D65-4B8D-9071-33B66AF0EF30}" vid="{3A5A58F2-9BE1-435C-B12D-88FD9BF70179}"/>
    </a:ext>
  </a:extLst>
</a:theme>
</file>

<file path=docProps/app.xml><?xml version="1.0" encoding="utf-8"?>
<Properties xmlns="http://schemas.openxmlformats.org/officeDocument/2006/extended-properties" xmlns:vt="http://schemas.openxmlformats.org/officeDocument/2006/docPropsVTypes">
  <Template>{BF026E0B-7950-409F-9F3B-B73C248B3FF7}tf12214701_win32</Template>
  <TotalTime>736</TotalTime>
  <Words>786</Words>
  <Application>Microsoft Office PowerPoint</Application>
  <PresentationFormat>Widescreen</PresentationFormat>
  <Paragraphs>39</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Goudy Old Style</vt:lpstr>
      <vt:lpstr>Wingdings 2</vt:lpstr>
      <vt:lpstr>SlateVTI</vt:lpstr>
      <vt:lpstr>Computational Biology</vt:lpstr>
      <vt:lpstr>Team name</vt:lpstr>
      <vt:lpstr>PowerPoint Presentation</vt:lpstr>
      <vt:lpstr>what is Bovine Serum Albumin(BSA)</vt:lpstr>
      <vt:lpstr>what is Bovine Serum Albumin(BSA)</vt:lpstr>
      <vt:lpstr>How I can get mature BSA protein</vt:lpstr>
      <vt:lpstr>How I can get mature BSA protein</vt:lpstr>
      <vt:lpstr>Applications of mature BSA</vt:lpstr>
      <vt:lpstr>Applications of mature BSA</vt:lpstr>
      <vt:lpstr>Applications of mature BSA</vt:lpstr>
      <vt:lpstr>what is target-decoy method </vt:lpstr>
      <vt:lpstr>what is target decoy method </vt:lpstr>
      <vt:lpstr>why spectrum alignment</vt:lpstr>
      <vt:lpstr>why spectrum alignment</vt:lpstr>
      <vt:lpstr>Why we use target-decoy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youssef shaban</dc:creator>
  <cp:lastModifiedBy>Atta 20367716</cp:lastModifiedBy>
  <cp:revision>112</cp:revision>
  <dcterms:created xsi:type="dcterms:W3CDTF">2022-01-06T18:04:38Z</dcterms:created>
  <dcterms:modified xsi:type="dcterms:W3CDTF">2022-12-26T20:03:51Z</dcterms:modified>
</cp:coreProperties>
</file>

<file path=docProps/thumbnail.jpeg>
</file>